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5" r:id="rId4"/>
    <p:sldId id="266" r:id="rId5"/>
    <p:sldId id="267" r:id="rId6"/>
    <p:sldId id="268" r:id="rId7"/>
    <p:sldId id="272" r:id="rId8"/>
    <p:sldId id="271" r:id="rId9"/>
    <p:sldId id="273" r:id="rId10"/>
    <p:sldId id="274" r:id="rId11"/>
    <p:sldId id="257" r:id="rId12"/>
    <p:sldId id="270" r:id="rId13"/>
    <p:sldId id="269" r:id="rId14"/>
    <p:sldId id="264" r:id="rId15"/>
    <p:sldId id="262" r:id="rId16"/>
    <p:sldId id="263" r:id="rId17"/>
    <p:sldId id="261" r:id="rId18"/>
    <p:sldId id="258" r:id="rId19"/>
    <p:sldId id="259" r:id="rId20"/>
    <p:sldId id="276" r:id="rId21"/>
    <p:sldId id="275"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61" d="100"/>
          <a:sy n="61" d="100"/>
        </p:scale>
        <p:origin x="9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581516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93349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62832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652842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423099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DB3EE59-B269-4B5F-A622-676596EE4661}" type="datetimeFigureOut">
              <a:rPr lang="ru-RU" smtClean="0"/>
              <a:t>18.02.2025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97300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DB3EE59-B269-4B5F-A622-676596EE4661}" type="datetimeFigureOut">
              <a:rPr lang="ru-RU" smtClean="0"/>
              <a:t>18.02.2025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42968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DB3EE59-B269-4B5F-A622-676596EE4661}" type="datetimeFigureOut">
              <a:rPr lang="ru-RU" smtClean="0"/>
              <a:t>18.02.2025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681869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DB3EE59-B269-4B5F-A622-676596EE4661}" type="datetimeFigureOut">
              <a:rPr lang="ru-RU" smtClean="0"/>
              <a:t>18.02.2025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391057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DB3EE59-B269-4B5F-A622-676596EE4661}" type="datetimeFigureOut">
              <a:rPr lang="ru-RU" smtClean="0"/>
              <a:t>18.02.2025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02662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DB3EE59-B269-4B5F-A622-676596EE4661}" type="datetimeFigureOut">
              <a:rPr lang="ru-RU" smtClean="0"/>
              <a:t>18.02.2025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64593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3EE59-B269-4B5F-A622-676596EE4661}" type="datetimeFigureOut">
              <a:rPr lang="ru-RU" smtClean="0"/>
              <a:t>18.02.2025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EFE38-A729-4D73-A171-6495FBF3FF11}" type="slidenum">
              <a:rPr lang="ru-RU" smtClean="0"/>
              <a:t>‹#›</a:t>
            </a:fld>
            <a:endParaRPr lang="ru-RU"/>
          </a:p>
        </p:txBody>
      </p:sp>
    </p:spTree>
    <p:extLst>
      <p:ext uri="{BB962C8B-B14F-4D97-AF65-F5344CB8AC3E}">
        <p14:creationId xmlns:p14="http://schemas.microsoft.com/office/powerpoint/2010/main" val="180266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github.com/vn322/Synergy_DBM_301_CS/blob/main/text_generation_app.ipynb"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opyright.gov/comp3/chap300/ch300-copyrightable-authorship.pdf" TargetMode="External"/><Relationship Id="rId1" Type="http://schemas.openxmlformats.org/officeDocument/2006/relationships/slideLayout" Target="../slideLayouts/slideLayout7.xml"/><Relationship Id="rId5" Type="http://schemas.openxmlformats.org/officeDocument/2006/relationships/hyperlink" Target="https://www.consultant.ru/document/cons_doc_LAW_64629/61d6709b930465436b5adb0943843ed28ff5dd8e/#:~:text=%D0%A0%D0%A4%20%D0%A1%D1%82%D0%B0%D1%82%D1%8C%D1%8F%201228.-,%D0%90%D0%B2%D1%82%D0%BE%D1%80%20%D1%80%D0%B5%D0%B7%D1%83%D0%BB%D1%8C%D1%82%D0%B0%D1%82%D0%B0%20%D0%B8%D0%BD%D1%82%D0%B5%D0%BB%D0%BB%D0%B5%D0%BA%D1%82%D1%83%D0%B0%D0%BB%D1%8C%D0%BD%D0%BE%D0%B9%20%D0%B4%D0%B5%D1%8F%D1%82%D0%B5%D0%BB%D1%8C%D0%BD%D0%BE%D1%81%D1%82%D0%B8,%D1%82%D1%80%D1%83%D0%B4%D0%BE%D0%BC%20%D0%BA%D0%BE%D1%82%D0%BE%D1%80%D0%BE%D0%B3%D0%BE%20%D1%81%D0%BE%D0%B7%D0%B4%D0%B0%D0%BD%20%D1%82%D0%B0%D0%BA%D0%BE%D0%B9%20%D1%80%D0%B5%D0%B7%D1%83%D0%BB%D1%8C%D1%82%D0%B0%D1%82." TargetMode="External"/><Relationship Id="rId4" Type="http://schemas.openxmlformats.org/officeDocument/2006/relationships/hyperlink" Target="http://www.austlii.edu.au/au/cases/cth/FCAFC/2012/16.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882078"/>
          </a:xfrm>
        </p:spPr>
        <p:txBody>
          <a:bodyPr>
            <a:normAutofit fontScale="90000"/>
          </a:bodyPr>
          <a:lstStyle/>
          <a:p>
            <a:r>
              <a:rPr lang="ru-RU" dirty="0" smtClean="0"/>
              <a:t>Использование генеративного интеллекта (больших языковых моделей) для написания ВКР</a:t>
            </a:r>
            <a:endParaRPr lang="ru-RU" dirty="0"/>
          </a:p>
        </p:txBody>
      </p:sp>
      <p:sp>
        <p:nvSpPr>
          <p:cNvPr id="3" name="Подзаголовок 2"/>
          <p:cNvSpPr>
            <a:spLocks noGrp="1"/>
          </p:cNvSpPr>
          <p:nvPr>
            <p:ph type="subTitle" idx="1"/>
          </p:nvPr>
        </p:nvSpPr>
        <p:spPr>
          <a:xfrm>
            <a:off x="1413641" y="4642562"/>
            <a:ext cx="9144000" cy="1655762"/>
          </a:xfrm>
        </p:spPr>
        <p:txBody>
          <a:bodyPr/>
          <a:lstStyle/>
          <a:p>
            <a:endParaRPr lang="ru-RU" dirty="0"/>
          </a:p>
        </p:txBody>
      </p:sp>
    </p:spTree>
    <p:extLst>
      <p:ext uri="{BB962C8B-B14F-4D97-AF65-F5344CB8AC3E}">
        <p14:creationId xmlns:p14="http://schemas.microsoft.com/office/powerpoint/2010/main" val="28299791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81886" y="169718"/>
            <a:ext cx="9030960" cy="5982535"/>
          </a:xfrm>
          <a:prstGeom prst="rect">
            <a:avLst/>
          </a:prstGeom>
        </p:spPr>
      </p:pic>
      <p:pic>
        <p:nvPicPr>
          <p:cNvPr id="3" name="Рисунок 2"/>
          <p:cNvPicPr>
            <a:picLocks noChangeAspect="1"/>
          </p:cNvPicPr>
          <p:nvPr/>
        </p:nvPicPr>
        <p:blipFill>
          <a:blip r:embed="rId3"/>
          <a:stretch>
            <a:fillRect/>
          </a:stretch>
        </p:blipFill>
        <p:spPr>
          <a:xfrm>
            <a:off x="10231536" y="450330"/>
            <a:ext cx="1724266" cy="1952898"/>
          </a:xfrm>
          <a:prstGeom prst="rect">
            <a:avLst/>
          </a:prstGeom>
        </p:spPr>
      </p:pic>
      <p:pic>
        <p:nvPicPr>
          <p:cNvPr id="4" name="Рисунок 3"/>
          <p:cNvPicPr>
            <a:picLocks noChangeAspect="1"/>
          </p:cNvPicPr>
          <p:nvPr/>
        </p:nvPicPr>
        <p:blipFill>
          <a:blip r:embed="rId4"/>
          <a:stretch>
            <a:fillRect/>
          </a:stretch>
        </p:blipFill>
        <p:spPr>
          <a:xfrm>
            <a:off x="10212483" y="2463613"/>
            <a:ext cx="1467055" cy="1810003"/>
          </a:xfrm>
          <a:prstGeom prst="rect">
            <a:avLst/>
          </a:prstGeom>
        </p:spPr>
      </p:pic>
      <p:pic>
        <p:nvPicPr>
          <p:cNvPr id="5" name="Рисунок 4"/>
          <p:cNvPicPr>
            <a:picLocks noChangeAspect="1"/>
          </p:cNvPicPr>
          <p:nvPr/>
        </p:nvPicPr>
        <p:blipFill>
          <a:blip r:embed="rId5"/>
          <a:stretch>
            <a:fillRect/>
          </a:stretch>
        </p:blipFill>
        <p:spPr>
          <a:xfrm>
            <a:off x="10231536" y="4334001"/>
            <a:ext cx="1448002" cy="1971950"/>
          </a:xfrm>
          <a:prstGeom prst="rect">
            <a:avLst/>
          </a:prstGeom>
        </p:spPr>
      </p:pic>
      <p:sp>
        <p:nvSpPr>
          <p:cNvPr id="6" name="Прямоугольник 5"/>
          <p:cNvSpPr/>
          <p:nvPr/>
        </p:nvSpPr>
        <p:spPr>
          <a:xfrm>
            <a:off x="339903" y="6366336"/>
            <a:ext cx="10869379" cy="369332"/>
          </a:xfrm>
          <a:prstGeom prst="rect">
            <a:avLst/>
          </a:prstGeom>
        </p:spPr>
        <p:txBody>
          <a:bodyPr wrap="square">
            <a:spAutoFit/>
          </a:bodyPr>
          <a:lstStyle/>
          <a:p>
            <a:r>
              <a:rPr lang="ru-RU" dirty="0">
                <a:hlinkClick r:id="rId6"/>
              </a:rPr>
              <a:t>https://</a:t>
            </a:r>
            <a:r>
              <a:rPr lang="ru-RU" dirty="0" smtClean="0">
                <a:hlinkClick r:id="rId6"/>
              </a:rPr>
              <a:t>github.com/vn322/Synergy_DBM_301_CS/blob/main/text_generation_app.ipynb</a:t>
            </a:r>
            <a:r>
              <a:rPr lang="ru-RU" dirty="0" smtClean="0"/>
              <a:t> </a:t>
            </a:r>
            <a:endParaRPr lang="ru-RU" dirty="0"/>
          </a:p>
        </p:txBody>
      </p:sp>
    </p:spTree>
    <p:extLst>
      <p:ext uri="{BB962C8B-B14F-4D97-AF65-F5344CB8AC3E}">
        <p14:creationId xmlns:p14="http://schemas.microsoft.com/office/powerpoint/2010/main" val="2986940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996831" y="0"/>
            <a:ext cx="6290072" cy="6858000"/>
          </a:xfrm>
          <a:prstGeom prst="rect">
            <a:avLst/>
          </a:prstGeom>
        </p:spPr>
      </p:pic>
    </p:spTree>
    <p:extLst>
      <p:ext uri="{BB962C8B-B14F-4D97-AF65-F5344CB8AC3E}">
        <p14:creationId xmlns:p14="http://schemas.microsoft.com/office/powerpoint/2010/main" val="2843538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64495" y="0"/>
            <a:ext cx="5116953" cy="6775552"/>
          </a:xfrm>
          <a:prstGeom prst="rect">
            <a:avLst/>
          </a:prstGeom>
        </p:spPr>
      </p:pic>
      <p:sp>
        <p:nvSpPr>
          <p:cNvPr id="5" name="Прямоугольник 4"/>
          <p:cNvSpPr/>
          <p:nvPr/>
        </p:nvSpPr>
        <p:spPr>
          <a:xfrm>
            <a:off x="5617780" y="57568"/>
            <a:ext cx="6574220" cy="1600438"/>
          </a:xfrm>
          <a:prstGeom prst="rect">
            <a:avLst/>
          </a:prstGeom>
        </p:spPr>
        <p:txBody>
          <a:bodyPr wrap="square">
            <a:spAutoFit/>
          </a:bodyPr>
          <a:lstStyle/>
          <a:p>
            <a:r>
              <a:rPr lang="ru-RU" sz="1600" b="0" i="0" dirty="0" smtClean="0">
                <a:solidFill>
                  <a:srgbClr val="333333"/>
                </a:solidFill>
                <a:effectLst/>
                <a:latin typeface="-apple-system"/>
              </a:rPr>
              <a:t>Исследователи установили, что многие из изученных научных журналов не только используют неправильный язык, но и содержат некорректные с научной точки зрения утверждения. Исследователи также считают, что в некоторых случаях используется «</a:t>
            </a:r>
            <a:r>
              <a:rPr lang="ru-RU" sz="1600" b="0" i="0" dirty="0" err="1" smtClean="0">
                <a:solidFill>
                  <a:srgbClr val="333333"/>
                </a:solidFill>
                <a:effectLst/>
                <a:latin typeface="-apple-system"/>
              </a:rPr>
              <a:t>ресинтез</a:t>
            </a:r>
            <a:r>
              <a:rPr lang="ru-RU" sz="1600" b="0" i="0" dirty="0" smtClean="0">
                <a:solidFill>
                  <a:srgbClr val="333333"/>
                </a:solidFill>
                <a:effectLst/>
                <a:latin typeface="-apple-system"/>
              </a:rPr>
              <a:t>», то есть переделка случайно выбранной (и качественной) работы, опубликованной ранее</a:t>
            </a:r>
            <a:r>
              <a:rPr lang="ru-RU" sz="1400" b="0" i="0" dirty="0" smtClean="0">
                <a:solidFill>
                  <a:srgbClr val="333333"/>
                </a:solidFill>
                <a:effectLst/>
                <a:latin typeface="-apple-system"/>
              </a:rPr>
              <a:t>.</a:t>
            </a:r>
            <a:r>
              <a:rPr lang="ru-RU" b="0" i="0" dirty="0" smtClean="0">
                <a:solidFill>
                  <a:srgbClr val="333333"/>
                </a:solidFill>
                <a:effectLst/>
                <a:latin typeface="-apple-system"/>
              </a:rPr>
              <a:t> </a:t>
            </a:r>
            <a:endParaRPr lang="ru-RU" b="0" i="0" dirty="0">
              <a:solidFill>
                <a:srgbClr val="333333"/>
              </a:solidFill>
              <a:effectLst/>
              <a:latin typeface="-apple-system"/>
            </a:endParaRPr>
          </a:p>
        </p:txBody>
      </p:sp>
      <p:sp>
        <p:nvSpPr>
          <p:cNvPr id="6" name="Прямоугольник 5"/>
          <p:cNvSpPr/>
          <p:nvPr/>
        </p:nvSpPr>
        <p:spPr>
          <a:xfrm>
            <a:off x="5617780" y="1758794"/>
            <a:ext cx="6574220" cy="5016758"/>
          </a:xfrm>
          <a:prstGeom prst="rect">
            <a:avLst/>
          </a:prstGeom>
        </p:spPr>
        <p:txBody>
          <a:bodyPr wrap="square">
            <a:spAutoFit/>
          </a:bodyPr>
          <a:lstStyle/>
          <a:p>
            <a:r>
              <a:rPr lang="ru-RU" sz="1600" b="0" i="0" dirty="0" smtClean="0">
                <a:solidFill>
                  <a:srgbClr val="333333"/>
                </a:solidFill>
                <a:effectLst/>
                <a:latin typeface="-apple-system"/>
              </a:rPr>
              <a:t>Переписывание исходного содержания было настолько радикальным, что получилась полная бессмыслица.</a:t>
            </a:r>
          </a:p>
          <a:p>
            <a:r>
              <a:rPr lang="ru-RU" sz="1600" b="0" i="0" dirty="0" smtClean="0">
                <a:solidFill>
                  <a:srgbClr val="333333"/>
                </a:solidFill>
                <a:effectLst/>
                <a:latin typeface="-apple-system"/>
              </a:rPr>
              <a:t>Анализируя несколько статей из </a:t>
            </a:r>
            <a:r>
              <a:rPr lang="ru-RU" sz="1600" b="0" i="0" dirty="0" err="1" smtClean="0">
                <a:solidFill>
                  <a:srgbClr val="333333"/>
                </a:solidFill>
                <a:effectLst/>
                <a:latin typeface="-apple-system"/>
              </a:rPr>
              <a:t>Elsevier</a:t>
            </a:r>
            <a:r>
              <a:rPr lang="ru-RU" sz="1600" b="0" i="0" dirty="0" smtClean="0">
                <a:solidFill>
                  <a:srgbClr val="333333"/>
                </a:solidFill>
                <a:effectLst/>
                <a:latin typeface="-apple-system"/>
              </a:rPr>
              <a:t>, исследователи обнаружили предложения, которые не имели смысла; ссылки на несуществующую литературу; ссылки на переменные и теоремы в формулах, которые на самом деле не появлялись во вспомогательном материале, а также повторное использование изображений без указания их источников. Это плохо с точки зрения авторских прав.</a:t>
            </a:r>
          </a:p>
          <a:p>
            <a:r>
              <a:rPr lang="ru-RU" sz="1600" b="0" i="0" dirty="0" smtClean="0">
                <a:solidFill>
                  <a:srgbClr val="333333"/>
                </a:solidFill>
                <a:effectLst/>
                <a:latin typeface="-apple-system"/>
              </a:rPr>
              <a:t>Цитаты, предназначенные для поддержки аргументов в научной статье, были во многих помеченных примерах как «либо неработающие, либо приводящие к несвязанным публикациям». Кроме того, ссылки на «родственные работы», по-видимому, часто включают авторов, работы которых, тоже были созданы с помощью GPT.</a:t>
            </a:r>
          </a:p>
          <a:p>
            <a:r>
              <a:rPr lang="ru-RU" sz="1600" b="0" i="0" dirty="0" smtClean="0">
                <a:solidFill>
                  <a:srgbClr val="333333"/>
                </a:solidFill>
                <a:effectLst/>
                <a:latin typeface="-apple-system"/>
              </a:rPr>
              <a:t>Ещё одним недостатком современных языковых моделей является их тенденция терять фокус во время долгой беседы. Исследователи обнаружили, что некоторые статьи часто поднимают в начале статьи тему, к которой не возвращаются позднее.</a:t>
            </a:r>
            <a:endParaRPr lang="ru-RU" sz="1600" b="0" i="0" dirty="0">
              <a:solidFill>
                <a:srgbClr val="333333"/>
              </a:solidFill>
              <a:effectLst/>
              <a:latin typeface="-apple-system"/>
            </a:endParaRPr>
          </a:p>
        </p:txBody>
      </p:sp>
    </p:spTree>
    <p:extLst>
      <p:ext uri="{BB962C8B-B14F-4D97-AF65-F5344CB8AC3E}">
        <p14:creationId xmlns:p14="http://schemas.microsoft.com/office/powerpoint/2010/main" val="3623245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384547"/>
            <a:ext cx="6714286" cy="4228571"/>
          </a:xfrm>
          <a:prstGeom prst="rect">
            <a:avLst/>
          </a:prstGeom>
        </p:spPr>
      </p:pic>
      <p:pic>
        <p:nvPicPr>
          <p:cNvPr id="3" name="Рисунок 2"/>
          <p:cNvPicPr>
            <a:picLocks noChangeAspect="1"/>
          </p:cNvPicPr>
          <p:nvPr/>
        </p:nvPicPr>
        <p:blipFill>
          <a:blip r:embed="rId3"/>
          <a:stretch>
            <a:fillRect/>
          </a:stretch>
        </p:blipFill>
        <p:spPr>
          <a:xfrm>
            <a:off x="6693408" y="46254"/>
            <a:ext cx="5084065" cy="6704190"/>
          </a:xfrm>
          <a:prstGeom prst="rect">
            <a:avLst/>
          </a:prstGeom>
        </p:spPr>
      </p:pic>
    </p:spTree>
    <p:extLst>
      <p:ext uri="{BB962C8B-B14F-4D97-AF65-F5344CB8AC3E}">
        <p14:creationId xmlns:p14="http://schemas.microsoft.com/office/powerpoint/2010/main" val="3191399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380731" y="37626"/>
            <a:ext cx="7430537" cy="6782747"/>
          </a:xfrm>
          <a:prstGeom prst="rect">
            <a:avLst/>
          </a:prstGeom>
        </p:spPr>
      </p:pic>
    </p:spTree>
    <p:extLst>
      <p:ext uri="{BB962C8B-B14F-4D97-AF65-F5344CB8AC3E}">
        <p14:creationId xmlns:p14="http://schemas.microsoft.com/office/powerpoint/2010/main" val="2449022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6827083" cy="3373821"/>
          </a:xfrm>
          <a:prstGeom prst="rect">
            <a:avLst/>
          </a:prstGeom>
        </p:spPr>
      </p:pic>
      <p:pic>
        <p:nvPicPr>
          <p:cNvPr id="3" name="Рисунок 2"/>
          <p:cNvPicPr>
            <a:picLocks noChangeAspect="1"/>
          </p:cNvPicPr>
          <p:nvPr/>
        </p:nvPicPr>
        <p:blipFill>
          <a:blip r:embed="rId3"/>
          <a:stretch>
            <a:fillRect/>
          </a:stretch>
        </p:blipFill>
        <p:spPr>
          <a:xfrm>
            <a:off x="6195847" y="3018376"/>
            <a:ext cx="5975253" cy="3794608"/>
          </a:xfrm>
          <a:prstGeom prst="rect">
            <a:avLst/>
          </a:prstGeom>
        </p:spPr>
      </p:pic>
    </p:spTree>
    <p:extLst>
      <p:ext uri="{BB962C8B-B14F-4D97-AF65-F5344CB8AC3E}">
        <p14:creationId xmlns:p14="http://schemas.microsoft.com/office/powerpoint/2010/main" val="271672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52076" y="405993"/>
            <a:ext cx="5344683" cy="6452007"/>
          </a:xfrm>
          <a:prstGeom prst="rect">
            <a:avLst/>
          </a:prstGeom>
        </p:spPr>
      </p:pic>
      <p:pic>
        <p:nvPicPr>
          <p:cNvPr id="3" name="Рисунок 2"/>
          <p:cNvPicPr>
            <a:picLocks noChangeAspect="1"/>
          </p:cNvPicPr>
          <p:nvPr/>
        </p:nvPicPr>
        <p:blipFill>
          <a:blip r:embed="rId3"/>
          <a:stretch>
            <a:fillRect/>
          </a:stretch>
        </p:blipFill>
        <p:spPr>
          <a:xfrm>
            <a:off x="5596758" y="405994"/>
            <a:ext cx="5910397" cy="6292086"/>
          </a:xfrm>
          <a:prstGeom prst="rect">
            <a:avLst/>
          </a:prstGeom>
        </p:spPr>
      </p:pic>
    </p:spTree>
    <p:extLst>
      <p:ext uri="{BB962C8B-B14F-4D97-AF65-F5344CB8AC3E}">
        <p14:creationId xmlns:p14="http://schemas.microsoft.com/office/powerpoint/2010/main" val="2827428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52488" y="252247"/>
            <a:ext cx="2811601" cy="1752301"/>
          </a:xfrm>
          <a:prstGeom prst="rect">
            <a:avLst/>
          </a:prstGeom>
        </p:spPr>
      </p:pic>
      <p:pic>
        <p:nvPicPr>
          <p:cNvPr id="4" name="Рисунок 3"/>
          <p:cNvPicPr>
            <a:picLocks noChangeAspect="1"/>
          </p:cNvPicPr>
          <p:nvPr/>
        </p:nvPicPr>
        <p:blipFill>
          <a:blip r:embed="rId3"/>
          <a:stretch>
            <a:fillRect/>
          </a:stretch>
        </p:blipFill>
        <p:spPr>
          <a:xfrm>
            <a:off x="3161103" y="252247"/>
            <a:ext cx="8573696" cy="4143953"/>
          </a:xfrm>
          <a:prstGeom prst="rect">
            <a:avLst/>
          </a:prstGeom>
        </p:spPr>
      </p:pic>
      <p:pic>
        <p:nvPicPr>
          <p:cNvPr id="5" name="Рисунок 4"/>
          <p:cNvPicPr>
            <a:picLocks noChangeAspect="1"/>
          </p:cNvPicPr>
          <p:nvPr/>
        </p:nvPicPr>
        <p:blipFill>
          <a:blip r:embed="rId4"/>
          <a:stretch>
            <a:fillRect/>
          </a:stretch>
        </p:blipFill>
        <p:spPr>
          <a:xfrm>
            <a:off x="3161103" y="4959532"/>
            <a:ext cx="8507012" cy="533474"/>
          </a:xfrm>
          <a:prstGeom prst="rect">
            <a:avLst/>
          </a:prstGeom>
        </p:spPr>
      </p:pic>
    </p:spTree>
    <p:extLst>
      <p:ext uri="{BB962C8B-B14F-4D97-AF65-F5344CB8AC3E}">
        <p14:creationId xmlns:p14="http://schemas.microsoft.com/office/powerpoint/2010/main" val="2985862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57654" y="315310"/>
            <a:ext cx="12059404" cy="6225640"/>
          </a:xfrm>
          <a:prstGeom prst="rect">
            <a:avLst/>
          </a:prstGeom>
        </p:spPr>
      </p:pic>
    </p:spTree>
    <p:extLst>
      <p:ext uri="{BB962C8B-B14F-4D97-AF65-F5344CB8AC3E}">
        <p14:creationId xmlns:p14="http://schemas.microsoft.com/office/powerpoint/2010/main" val="1683501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35572" y="362608"/>
            <a:ext cx="10618745" cy="5985252"/>
          </a:xfrm>
          <a:prstGeom prst="rect">
            <a:avLst/>
          </a:prstGeom>
        </p:spPr>
      </p:pic>
    </p:spTree>
    <p:extLst>
      <p:ext uri="{BB962C8B-B14F-4D97-AF65-F5344CB8AC3E}">
        <p14:creationId xmlns:p14="http://schemas.microsoft.com/office/powerpoint/2010/main" val="800300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86723" y="220717"/>
            <a:ext cx="6042822" cy="4524704"/>
          </a:xfrm>
          <a:prstGeom prst="rect">
            <a:avLst/>
          </a:prstGeom>
        </p:spPr>
      </p:pic>
      <p:pic>
        <p:nvPicPr>
          <p:cNvPr id="4" name="Рисунок 3"/>
          <p:cNvPicPr>
            <a:picLocks noChangeAspect="1"/>
          </p:cNvPicPr>
          <p:nvPr/>
        </p:nvPicPr>
        <p:blipFill>
          <a:blip r:embed="rId3"/>
          <a:stretch>
            <a:fillRect/>
          </a:stretch>
        </p:blipFill>
        <p:spPr>
          <a:xfrm>
            <a:off x="6136634" y="220717"/>
            <a:ext cx="5829393" cy="6205875"/>
          </a:xfrm>
          <a:prstGeom prst="rect">
            <a:avLst/>
          </a:prstGeom>
        </p:spPr>
      </p:pic>
    </p:spTree>
    <p:extLst>
      <p:ext uri="{BB962C8B-B14F-4D97-AF65-F5344CB8AC3E}">
        <p14:creationId xmlns:p14="http://schemas.microsoft.com/office/powerpoint/2010/main" val="2159882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skillbox.ru/upload/setka_images/11202915092023_b30ff17d14b759c017197570526ff51b33cc83c5.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https://skillbox.ru/upload/setka_images/11202915092023_b30ff17d14b759c017197570526ff51b33cc83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12192000" cy="68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418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68012" y="295163"/>
            <a:ext cx="11682249" cy="1200329"/>
          </a:xfrm>
          <a:prstGeom prst="rect">
            <a:avLst/>
          </a:prstGeom>
        </p:spPr>
        <p:txBody>
          <a:bodyPr wrap="square">
            <a:spAutoFit/>
          </a:bodyPr>
          <a:lstStyle/>
          <a:p>
            <a:r>
              <a:rPr lang="ru-RU" b="0" i="0" dirty="0" smtClean="0">
                <a:solidFill>
                  <a:srgbClr val="000000"/>
                </a:solidFill>
                <a:effectLst/>
                <a:latin typeface="GraphikLCG-Regular"/>
              </a:rPr>
              <a:t> В США </a:t>
            </a:r>
            <a:r>
              <a:rPr lang="ru-RU" b="0" i="0" u="sng" dirty="0" smtClean="0">
                <a:effectLst/>
                <a:latin typeface="GraphikLCG-Regular"/>
                <a:hlinkClick r:id="rId2"/>
              </a:rPr>
              <a:t>бюро регистрации авторских прав заявило</a:t>
            </a:r>
            <a:r>
              <a:rPr lang="ru-RU" b="0" i="0" dirty="0" smtClean="0">
                <a:solidFill>
                  <a:srgbClr val="000000"/>
                </a:solidFill>
                <a:effectLst/>
                <a:latin typeface="GraphikLCG-Regular"/>
              </a:rPr>
              <a:t>, что сможет зарегистрировать оригинальное авторское произведение, но только «при условии того, что это произведение было создано человеком», указывается, что закон об авторском праве защищает только «плоды интеллектуального труда», которые «основаны на творческих способностях человеческого разума».</a:t>
            </a:r>
            <a:endParaRPr lang="ru-RU" dirty="0"/>
          </a:p>
        </p:txBody>
      </p:sp>
      <p:pic>
        <p:nvPicPr>
          <p:cNvPr id="3" name="Рисунок 2"/>
          <p:cNvPicPr>
            <a:picLocks noChangeAspect="1"/>
          </p:cNvPicPr>
          <p:nvPr/>
        </p:nvPicPr>
        <p:blipFill>
          <a:blip r:embed="rId3"/>
          <a:stretch>
            <a:fillRect/>
          </a:stretch>
        </p:blipFill>
        <p:spPr>
          <a:xfrm>
            <a:off x="586016" y="1495492"/>
            <a:ext cx="8497486" cy="1457528"/>
          </a:xfrm>
          <a:prstGeom prst="rect">
            <a:avLst/>
          </a:prstGeom>
        </p:spPr>
      </p:pic>
      <p:sp>
        <p:nvSpPr>
          <p:cNvPr id="4" name="Прямоугольник 3"/>
          <p:cNvSpPr/>
          <p:nvPr/>
        </p:nvSpPr>
        <p:spPr>
          <a:xfrm>
            <a:off x="268012" y="3201614"/>
            <a:ext cx="11682249" cy="1200329"/>
          </a:xfrm>
          <a:prstGeom prst="rect">
            <a:avLst/>
          </a:prstGeom>
        </p:spPr>
        <p:txBody>
          <a:bodyPr wrap="square">
            <a:spAutoFit/>
          </a:bodyPr>
          <a:lstStyle/>
          <a:p>
            <a:r>
              <a:rPr lang="ru-RU" b="0" i="0" dirty="0" smtClean="0">
                <a:solidFill>
                  <a:srgbClr val="000000"/>
                </a:solidFill>
                <a:effectLst/>
                <a:latin typeface="GraphikLCG-Regular"/>
              </a:rPr>
              <a:t>Аналогичным образом австралийский суд </a:t>
            </a:r>
            <a:r>
              <a:rPr lang="ru-RU" b="0" i="0" u="sng" dirty="0" smtClean="0">
                <a:effectLst/>
                <a:latin typeface="GraphikLCG-Regular"/>
                <a:hlinkClick r:id="rId4"/>
              </a:rPr>
              <a:t>постановил</a:t>
            </a:r>
            <a:r>
              <a:rPr lang="ru-RU" b="0" i="0" dirty="0" smtClean="0">
                <a:solidFill>
                  <a:srgbClr val="000000"/>
                </a:solidFill>
                <a:effectLst/>
                <a:latin typeface="GraphikLCG-Regular"/>
              </a:rPr>
              <a:t>, что произведение, созданное с помощью нейросети, не может быть защищено авторским правом, поскольку оно не было создано человеком. Любые картинки становятся с юридической точки зрения «общественным достоянием», то есть их нельзя использовать с целью получения прибыли.</a:t>
            </a:r>
            <a:endParaRPr lang="ru-RU" dirty="0"/>
          </a:p>
        </p:txBody>
      </p:sp>
      <p:sp>
        <p:nvSpPr>
          <p:cNvPr id="5" name="Прямоугольник 4"/>
          <p:cNvSpPr/>
          <p:nvPr/>
        </p:nvSpPr>
        <p:spPr>
          <a:xfrm>
            <a:off x="268012" y="4650537"/>
            <a:ext cx="11682249" cy="1200329"/>
          </a:xfrm>
          <a:prstGeom prst="rect">
            <a:avLst/>
          </a:prstGeom>
        </p:spPr>
        <p:txBody>
          <a:bodyPr wrap="square">
            <a:spAutoFit/>
          </a:bodyPr>
          <a:lstStyle/>
          <a:p>
            <a:r>
              <a:rPr lang="ru-RU" b="0" i="0" dirty="0" smtClean="0">
                <a:solidFill>
                  <a:srgbClr val="000000"/>
                </a:solidFill>
                <a:effectLst/>
                <a:latin typeface="GraphikLCG-Regular"/>
              </a:rPr>
              <a:t>В правовом поле Российской Федерации правом на авторство и его защиту может обладать только человек. В пункте </a:t>
            </a:r>
            <a:r>
              <a:rPr lang="ru-RU" b="0" i="0" u="sng" dirty="0" smtClean="0">
                <a:effectLst/>
                <a:latin typeface="GraphikLCG-Regular"/>
                <a:hlinkClick r:id="rId5"/>
              </a:rPr>
              <a:t>1 статьи 1228</a:t>
            </a:r>
            <a:r>
              <a:rPr lang="ru-RU" b="0" i="0" dirty="0" smtClean="0">
                <a:solidFill>
                  <a:srgbClr val="000000"/>
                </a:solidFill>
                <a:effectLst/>
                <a:latin typeface="GraphikLCG-Regular"/>
              </a:rPr>
              <a:t> Гражданского кодекса Российской Федерации «</a:t>
            </a:r>
            <a:r>
              <a:rPr lang="ru-RU" b="1" i="0" u="none" strike="noStrike" dirty="0" smtClean="0">
                <a:solidFill>
                  <a:srgbClr val="000000"/>
                </a:solidFill>
                <a:effectLst/>
                <a:latin typeface="var(--stk-f--b_family)"/>
              </a:rPr>
              <a:t>автором результата интеллектуальной деятельности признаётся гражданин, творческим трудом которого создан такой результат»</a:t>
            </a:r>
            <a:r>
              <a:rPr lang="ru-RU" b="0" i="0" dirty="0" smtClean="0">
                <a:solidFill>
                  <a:srgbClr val="000000"/>
                </a:solidFill>
                <a:effectLst/>
                <a:latin typeface="GraphikLCG-Regular"/>
              </a:rPr>
              <a:t>.</a:t>
            </a:r>
            <a:endParaRPr lang="ru-RU" dirty="0"/>
          </a:p>
        </p:txBody>
      </p:sp>
    </p:spTree>
    <p:extLst>
      <p:ext uri="{BB962C8B-B14F-4D97-AF65-F5344CB8AC3E}">
        <p14:creationId xmlns:p14="http://schemas.microsoft.com/office/powerpoint/2010/main" val="3517272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Правильный NLP: как работают и что умеют системы обработки естественного языка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258" y="550643"/>
            <a:ext cx="10334625" cy="559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70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ictur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368" y="1741807"/>
            <a:ext cx="6260990" cy="48057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Векторы и матрицы | Вводный кур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16" y="693682"/>
            <a:ext cx="5047852" cy="585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275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journal.ib-bank.ru/files/images/1231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17" y="959776"/>
            <a:ext cx="11867813" cy="564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9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173422"/>
            <a:ext cx="4051738" cy="4093428"/>
          </a:xfrm>
          <a:prstGeom prst="rect">
            <a:avLst/>
          </a:prstGeom>
        </p:spPr>
        <p:txBody>
          <a:bodyPr wrap="square">
            <a:spAutoFit/>
          </a:bodyPr>
          <a:lstStyle/>
          <a:p>
            <a:r>
              <a:rPr lang="ru-RU" sz="2000" dirty="0" smtClean="0"/>
              <a:t>• У попа была собака, он её любил. Она съела кусок мяса, он её убил. </a:t>
            </a:r>
          </a:p>
          <a:p>
            <a:endParaRPr lang="ru-RU" sz="2000" dirty="0"/>
          </a:p>
          <a:p>
            <a:r>
              <a:rPr lang="ru-RU" sz="2000" dirty="0" smtClean="0"/>
              <a:t>• Я вас любил: любовь еще, быть может, в душе моей угасла не совсем; но пусть она вас больше не тревожит; я не хочу печалить вас ничем. </a:t>
            </a:r>
          </a:p>
          <a:p>
            <a:endParaRPr lang="ru-RU" sz="2000" dirty="0"/>
          </a:p>
          <a:p>
            <a:r>
              <a:rPr lang="ru-RU" sz="2000" dirty="0" smtClean="0"/>
              <a:t>• Я больше люблю собак, чем кошек, но у меня нет собаки, потому что мне не хватает денег, чтобы кормить её мясом</a:t>
            </a:r>
            <a:endParaRPr lang="ru-RU" sz="2000" dirty="0"/>
          </a:p>
        </p:txBody>
      </p:sp>
      <p:pic>
        <p:nvPicPr>
          <p:cNvPr id="3" name="Рисунок 2"/>
          <p:cNvPicPr>
            <a:picLocks noChangeAspect="1"/>
          </p:cNvPicPr>
          <p:nvPr/>
        </p:nvPicPr>
        <p:blipFill>
          <a:blip r:embed="rId2"/>
          <a:stretch>
            <a:fillRect/>
          </a:stretch>
        </p:blipFill>
        <p:spPr>
          <a:xfrm>
            <a:off x="3799304" y="0"/>
            <a:ext cx="8392696" cy="6811326"/>
          </a:xfrm>
          <a:prstGeom prst="rect">
            <a:avLst/>
          </a:prstGeom>
        </p:spPr>
      </p:pic>
    </p:spTree>
    <p:extLst>
      <p:ext uri="{BB962C8B-B14F-4D97-AF65-F5344CB8AC3E}">
        <p14:creationId xmlns:p14="http://schemas.microsoft.com/office/powerpoint/2010/main" val="299035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851" y="56679"/>
            <a:ext cx="12193702" cy="6744641"/>
          </a:xfrm>
          <a:prstGeom prst="rect">
            <a:avLst/>
          </a:prstGeom>
        </p:spPr>
      </p:pic>
    </p:spTree>
    <p:extLst>
      <p:ext uri="{BB962C8B-B14F-4D97-AF65-F5344CB8AC3E}">
        <p14:creationId xmlns:p14="http://schemas.microsoft.com/office/powerpoint/2010/main" val="1975850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51" y="56679"/>
            <a:ext cx="12193702" cy="6744641"/>
          </a:xfrm>
          <a:prstGeom prst="rect">
            <a:avLst/>
          </a:prstGeom>
        </p:spPr>
      </p:pic>
    </p:spTree>
    <p:extLst>
      <p:ext uri="{BB962C8B-B14F-4D97-AF65-F5344CB8AC3E}">
        <p14:creationId xmlns:p14="http://schemas.microsoft.com/office/powerpoint/2010/main" val="3989661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ysblok.ru/wp-content/uploads/2019/10/image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2195" y="1498983"/>
            <a:ext cx="52959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462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458</Words>
  <Application>Microsoft Office PowerPoint</Application>
  <PresentationFormat>Широкоэкранный</PresentationFormat>
  <Paragraphs>15</Paragraphs>
  <Slides>21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21</vt:i4>
      </vt:variant>
    </vt:vector>
  </HeadingPairs>
  <TitlesOfParts>
    <vt:vector size="28" baseType="lpstr">
      <vt:lpstr>-apple-system</vt:lpstr>
      <vt:lpstr>Arial</vt:lpstr>
      <vt:lpstr>Calibri</vt:lpstr>
      <vt:lpstr>Calibri Light</vt:lpstr>
      <vt:lpstr>GraphikLCG-Regular</vt:lpstr>
      <vt:lpstr>var(--stk-f--b_family)</vt:lpstr>
      <vt:lpstr>Тема Office</vt:lpstr>
      <vt:lpstr>Использование генеративного интеллекта (больших языковых моделей) для написания ВКР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Использование генеративных моделей (больших языковых) для написания ВКР</dc:title>
  <dc:creator>user</dc:creator>
  <cp:lastModifiedBy>user</cp:lastModifiedBy>
  <cp:revision>22</cp:revision>
  <dcterms:created xsi:type="dcterms:W3CDTF">2025-02-18T06:03:21Z</dcterms:created>
  <dcterms:modified xsi:type="dcterms:W3CDTF">2025-02-18T13:16:06Z</dcterms:modified>
</cp:coreProperties>
</file>